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8" r:id="rId4"/>
    <p:sldId id="374" r:id="rId5"/>
    <p:sldId id="415" r:id="rId6"/>
    <p:sldId id="416" r:id="rId7"/>
    <p:sldId id="375" r:id="rId8"/>
    <p:sldId id="376" r:id="rId9"/>
    <p:sldId id="387" r:id="rId10"/>
    <p:sldId id="400" r:id="rId11"/>
    <p:sldId id="402" r:id="rId12"/>
    <p:sldId id="401" r:id="rId13"/>
    <p:sldId id="403" r:id="rId14"/>
    <p:sldId id="404" r:id="rId15"/>
    <p:sldId id="389" r:id="rId16"/>
    <p:sldId id="405" r:id="rId17"/>
    <p:sldId id="406" r:id="rId18"/>
    <p:sldId id="407" r:id="rId19"/>
    <p:sldId id="408" r:id="rId20"/>
    <p:sldId id="411" r:id="rId21"/>
    <p:sldId id="412" r:id="rId22"/>
    <p:sldId id="413" r:id="rId23"/>
    <p:sldId id="383" r:id="rId24"/>
    <p:sldId id="414" r:id="rId25"/>
    <p:sldId id="38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7DBA3"/>
    <a:srgbClr val="FBD9D9"/>
    <a:srgbClr val="AED2C3"/>
    <a:srgbClr val="009900"/>
    <a:srgbClr val="FF9900"/>
    <a:srgbClr val="007CC3"/>
    <a:srgbClr val="668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4" autoAdjust="0"/>
    <p:restoredTop sz="94366" autoAdjust="0"/>
  </p:normalViewPr>
  <p:slideViewPr>
    <p:cSldViewPr>
      <p:cViewPr>
        <p:scale>
          <a:sx n="50" d="100"/>
          <a:sy n="50" d="100"/>
        </p:scale>
        <p:origin x="-2016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11044611-58D0-47B3-88AC-EFAA2F6F1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ZSL Global delivery - correction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8033A-F676-4C92-8F15-3FE117FD550E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08892-2BF3-4C1E-9A95-BF4718FE1B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44611-58D0-47B3-88AC-EFAA2F6F10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3253-34B4-4657-B1FF-101503058CE3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C4DF-8B53-40E0-8811-0E8646766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6C33-8D87-4228-AE4E-B2ADCBCFE366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D344-1CA9-476D-82A3-176BD4572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3621D-D174-4FDC-B841-43B6F113F9D8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E1B5F-3284-4A69-B31D-FB34118DA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638E-C4DC-477C-A775-8CDB6783D69A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B13CD-E4FA-4A37-A949-B42636991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66C18-B70A-4C7B-905B-BBFE8B3BAE5A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C265-2489-4BBC-A430-50725673A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E9D4-8691-4A6D-9E98-4BF23A0CB070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3E95-266A-4FBA-992E-147AD7633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74A5-CE62-4745-8604-C45CF6B53532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0DFF3-D64D-4547-9093-ED7780358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60CC-DF79-4376-B4B5-07DDBE13F82B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C762-6717-4E05-9403-B55087346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50DA-AC4F-4625-BF81-2D07BE1F7449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5DEAB-C090-4E68-8593-5F8470D9F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D07A4-04F9-4639-877F-13C4B020D6E2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B8E6C-76A9-48CA-BA7D-AE940E8F7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27038"/>
            <a:ext cx="207645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7038"/>
            <a:ext cx="607695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4E09A-8684-4E2A-9991-BCEB85E5C3F6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4ED9A-6045-4229-8888-7545C8475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0FAEB-0745-45FF-90FE-2D8B06D6CD32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42EC-1071-4AD3-8CE6-01C2D3ACD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12AB-4D42-452F-8F16-877EB2F8FC82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67695-C8DF-4309-9135-467659A09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6FB56-94CD-4C1A-B52C-D51AC178A75A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D9D7-EA65-44CB-9FB3-1E271ECF2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EDE8-1723-43B5-9E82-7012E2C6508F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D9B9-BBBF-403F-874A-B33CCB379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24574-5900-438F-8C2F-76F78E9CEA4A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1F7F3-06B8-483C-A4BE-9578606FC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6249B-F667-41DF-890F-EBE9077380E8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D486-CBC5-437D-BFC5-C0A559CFE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6282-F7BF-4CC1-8EC6-835D7A80D80D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1E6A2-C7D0-4A67-974B-BBF585571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5C264-2F58-401E-B1C3-5A806E18EB3F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C4F-C214-4012-83A9-43018A48D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4F61A-2C2C-41BC-8A9E-BB0012EA1250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86123-E8ED-481F-BE61-1B546094C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FF38-D8C2-4F10-A30A-ABE9CD209545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14CD-EE25-4D8A-8724-0F619280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F977-4709-4931-AD9C-160CD113298C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ABFA8-7D93-4BAF-9A8C-F45DD7AF7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fron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8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4505E7-7388-459E-B2EB-05F1B8D4D28E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A8C7474-3FAF-4C2E-B792-FFAB974D1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8978" name="Text Box 18"/>
          <p:cNvSpPr txBox="1">
            <a:spLocks noChangeArrowheads="1"/>
          </p:cNvSpPr>
          <p:nvPr userDrawn="1"/>
        </p:nvSpPr>
        <p:spPr bwMode="auto">
          <a:xfrm>
            <a:off x="7620000" y="6415088"/>
            <a:ext cx="12493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>
                <a:solidFill>
                  <a:srgbClr val="007CC3"/>
                </a:solidFill>
                <a:latin typeface="Humnst777 BT" pitchFamily="34" charset="0"/>
                <a:cs typeface="+mn-cs"/>
              </a:rPr>
              <a:t>www.zsl.com</a:t>
            </a:r>
          </a:p>
        </p:txBody>
      </p:sp>
      <p:pic>
        <p:nvPicPr>
          <p:cNvPr id="14344" name="Picture 11" descr="inner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3"/>
          <p:cNvSpPr>
            <a:spLocks noChangeArrowheads="1"/>
          </p:cNvSpPr>
          <p:nvPr userDrawn="1"/>
        </p:nvSpPr>
        <p:spPr bwMode="auto">
          <a:xfrm>
            <a:off x="0" y="6781800"/>
            <a:ext cx="5943600" cy="76200"/>
          </a:xfrm>
          <a:prstGeom prst="rect">
            <a:avLst/>
          </a:prstGeom>
          <a:solidFill>
            <a:srgbClr val="007CC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51" name="Rectangle 15"/>
          <p:cNvSpPr>
            <a:spLocks noChangeArrowheads="1"/>
          </p:cNvSpPr>
          <p:nvPr userDrawn="1"/>
        </p:nvSpPr>
        <p:spPr bwMode="auto">
          <a:xfrm>
            <a:off x="5943600" y="6781800"/>
            <a:ext cx="3200400" cy="76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CC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CC3"/>
          </a:solidFill>
          <a:latin typeface="Humnst777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CC3"/>
          </a:solidFill>
          <a:latin typeface="Humnst777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CC3"/>
          </a:solidFill>
          <a:latin typeface="Humnst777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CC3"/>
          </a:solidFill>
          <a:latin typeface="Humnst777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7CC3"/>
          </a:solidFill>
          <a:latin typeface="Humnst777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7CC3"/>
          </a:solidFill>
          <a:latin typeface="Humnst777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7CC3"/>
          </a:solidFill>
          <a:latin typeface="Humnst777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7CC3"/>
          </a:solidFill>
          <a:latin typeface="Humnst777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bac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2A789B7-4FF4-4BBD-9DD7-4C5D44817E27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D6AA34D-EFE1-47F4-8D7F-E958E543E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laro.com/software-globalization-testing-tip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msdn.microsoft.com/en-us/library/aa292086(v=vs.71).aspx" TargetMode="External"/><Relationship Id="rId4" Type="http://schemas.openxmlformats.org/officeDocument/2006/relationships/hyperlink" Target="http://quality-assurance-software-testing.blogspot.com/2005/09/localization-testi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0"/>
            <a:ext cx="4267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Pradeep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Janakiraman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Vice President</a:t>
            </a:r>
            <a:r>
              <a:rPr lang="en-IN" sz="1600" dirty="0" smtClean="0">
                <a:solidFill>
                  <a:schemeClr val="accent6">
                    <a:lumMod val="75000"/>
                  </a:schemeClr>
                </a:solidFill>
              </a:rPr>
              <a:t> / Head</a:t>
            </a:r>
          </a:p>
          <a:p>
            <a:pPr algn="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Offshore Services Delivery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Locale Considerations</a:t>
            </a:r>
            <a:endParaRPr lang="en-IN" dirty="0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Important to design s/w that is both locale and culture aware</a:t>
            </a:r>
          </a:p>
          <a:p>
            <a:endParaRPr lang="en-IN" dirty="0" smtClean="0"/>
          </a:p>
          <a:p>
            <a:r>
              <a:rPr lang="en-IN" dirty="0" smtClean="0"/>
              <a:t>Locales involves support for a group of languages</a:t>
            </a:r>
          </a:p>
          <a:p>
            <a:pPr lvl="1">
              <a:buClr>
                <a:srgbClr val="FF9900"/>
              </a:buClr>
            </a:pPr>
            <a:r>
              <a:rPr lang="en-IN" sz="1600" dirty="0" smtClean="0"/>
              <a:t>Central European (polish, </a:t>
            </a:r>
            <a:r>
              <a:rPr lang="en-IN" sz="1600" dirty="0" err="1" smtClean="0"/>
              <a:t>romanian</a:t>
            </a:r>
            <a:r>
              <a:rPr lang="en-IN" sz="1600" dirty="0" smtClean="0"/>
              <a:t>) or East Asian (</a:t>
            </a:r>
            <a:r>
              <a:rPr lang="en-IN" sz="1600" dirty="0" err="1" smtClean="0"/>
              <a:t>japanese</a:t>
            </a:r>
            <a:r>
              <a:rPr lang="en-IN" sz="1600" dirty="0" smtClean="0"/>
              <a:t>, </a:t>
            </a:r>
            <a:r>
              <a:rPr lang="en-IN" sz="1600" dirty="0" err="1" smtClean="0"/>
              <a:t>korean</a:t>
            </a:r>
            <a:r>
              <a:rPr lang="en-IN" sz="1600" dirty="0" smtClean="0"/>
              <a:t>, </a:t>
            </a:r>
            <a:r>
              <a:rPr lang="en-IN" sz="1600" dirty="0" err="1" smtClean="0"/>
              <a:t>chinese</a:t>
            </a:r>
            <a:r>
              <a:rPr lang="en-IN" sz="1600" dirty="0" smtClean="0"/>
              <a:t>)</a:t>
            </a:r>
          </a:p>
          <a:p>
            <a:pPr lvl="1">
              <a:buClr>
                <a:srgbClr val="FF9900"/>
              </a:buClr>
            </a:pPr>
            <a:endParaRPr lang="en-IN" sz="1600" dirty="0" smtClean="0"/>
          </a:p>
          <a:p>
            <a:pPr lvl="1">
              <a:buFont typeface="+mj-lt"/>
              <a:buAutoNum type="arabicPeriod"/>
            </a:pPr>
            <a:r>
              <a:rPr lang="en-IN" b="1" dirty="0" smtClean="0"/>
              <a:t>System locale</a:t>
            </a:r>
          </a:p>
          <a:p>
            <a:pPr lvl="2">
              <a:buClr>
                <a:srgbClr val="FF9900"/>
              </a:buClr>
            </a:pPr>
            <a:r>
              <a:rPr lang="en-IN" sz="1600" dirty="0" smtClean="0"/>
              <a:t>determines which code page is used on the system by default on o/s to convert text data whenever dealing with legacy non-Unicode applications</a:t>
            </a:r>
          </a:p>
          <a:p>
            <a:endParaRPr lang="en-IN" dirty="0" smtClean="0"/>
          </a:p>
          <a:p>
            <a:pPr lvl="1">
              <a:buFont typeface="+mj-lt"/>
              <a:buAutoNum type="arabicPeriod" startAt="2"/>
            </a:pPr>
            <a:r>
              <a:rPr lang="en-IN" b="1" dirty="0" smtClean="0"/>
              <a:t>User</a:t>
            </a:r>
            <a:r>
              <a:rPr lang="en-IN" dirty="0" smtClean="0"/>
              <a:t> </a:t>
            </a:r>
            <a:r>
              <a:rPr lang="en-IN" b="1" dirty="0" smtClean="0"/>
              <a:t>locale</a:t>
            </a:r>
          </a:p>
          <a:p>
            <a:pPr lvl="2">
              <a:buClr>
                <a:srgbClr val="FF9900"/>
              </a:buClr>
            </a:pPr>
            <a:r>
              <a:rPr lang="en-IN" sz="1600" dirty="0" smtClean="0"/>
              <a:t>determines which default settings a user wants for formatting dates, times, currency, and large numbers.</a:t>
            </a:r>
          </a:p>
          <a:p>
            <a:endParaRPr lang="en-IN" dirty="0" smtClean="0"/>
          </a:p>
          <a:p>
            <a:pPr lvl="1">
              <a:buFont typeface="+mj-lt"/>
              <a:buAutoNum type="arabicPeriod" startAt="3"/>
            </a:pPr>
            <a:r>
              <a:rPr lang="en-IN" b="1" dirty="0" smtClean="0"/>
              <a:t>Input locale</a:t>
            </a:r>
          </a:p>
          <a:p>
            <a:pPr lvl="2">
              <a:buClr>
                <a:srgbClr val="FF9900"/>
              </a:buClr>
            </a:pPr>
            <a:r>
              <a:rPr lang="en-IN" sz="1600" dirty="0" smtClean="0"/>
              <a:t>Describes a language user wants to enter into an application and the method of input  (</a:t>
            </a:r>
            <a:r>
              <a:rPr lang="en-IN" sz="1600" dirty="0" err="1" smtClean="0"/>
              <a:t>e.g</a:t>
            </a:r>
            <a:r>
              <a:rPr lang="en-IN" sz="1600" dirty="0" smtClean="0"/>
              <a:t>: </a:t>
            </a:r>
            <a:r>
              <a:rPr lang="en-IN" sz="1600" dirty="0" err="1" smtClean="0"/>
              <a:t>eyboard</a:t>
            </a:r>
            <a:r>
              <a:rPr lang="en-IN" sz="1600" dirty="0" smtClean="0"/>
              <a:t> type – English,  </a:t>
            </a:r>
            <a:r>
              <a:rPr lang="en-IN" sz="1600" dirty="0" err="1" smtClean="0"/>
              <a:t>Fench</a:t>
            </a:r>
            <a:r>
              <a:rPr lang="en-IN" sz="1600" dirty="0" smtClean="0"/>
              <a:t>, etc. </a:t>
            </a:r>
          </a:p>
          <a:p>
            <a:endParaRPr lang="en-IN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World Readiness Testing</a:t>
            </a:r>
            <a:endParaRPr lang="en-IN" smtClean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2400" dirty="0" smtClean="0"/>
              <a:t>Internationalization of products is a continuous balancing act</a:t>
            </a:r>
          </a:p>
          <a:p>
            <a:endParaRPr lang="en-IN" sz="2400" dirty="0" smtClean="0"/>
          </a:p>
          <a:p>
            <a:r>
              <a:rPr lang="en-IN" sz="2400" dirty="0" smtClean="0"/>
              <a:t>Not a trivial task, cannot be taken for granted</a:t>
            </a:r>
          </a:p>
          <a:p>
            <a:endParaRPr lang="en-IN" sz="2400" dirty="0" smtClean="0"/>
          </a:p>
          <a:p>
            <a:r>
              <a:rPr lang="en-IN" sz="2400" dirty="0" smtClean="0"/>
              <a:t>The Level and effort is always grossly underestimated</a:t>
            </a:r>
          </a:p>
          <a:p>
            <a:endParaRPr lang="en-IN" sz="2400" dirty="0" smtClean="0"/>
          </a:p>
          <a:p>
            <a:r>
              <a:rPr lang="en-IN" sz="2400" dirty="0" smtClean="0"/>
              <a:t>The Level of effort required for creating a world-ready applications varies between markets/languages</a:t>
            </a:r>
          </a:p>
          <a:p>
            <a:endParaRPr lang="en-IN" sz="2400" dirty="0" smtClean="0"/>
          </a:p>
          <a:p>
            <a:r>
              <a:rPr lang="en-IN" sz="2400" dirty="0" smtClean="0"/>
              <a:t>Requires a methodical QA approach to certify s/w</a:t>
            </a:r>
          </a:p>
          <a:p>
            <a:endParaRPr lang="en-IN" dirty="0" smtClean="0"/>
          </a:p>
          <a:p>
            <a:pPr>
              <a:buFont typeface="Wingdings" pitchFamily="2" charset="2"/>
              <a:buNone/>
            </a:pPr>
            <a:r>
              <a:rPr lang="en-IN" b="1" dirty="0" smtClean="0"/>
              <a:t> </a:t>
            </a:r>
            <a:endParaRPr lang="en-IN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 Test Strategy </a:t>
            </a:r>
            <a:endParaRPr lang="en-IN" dirty="0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305800" cy="5181600"/>
          </a:xfrm>
        </p:spPr>
        <p:txBody>
          <a:bodyPr/>
          <a:lstStyle/>
          <a:p>
            <a:r>
              <a:rPr lang="en-US" dirty="0" smtClean="0"/>
              <a:t>“Globalize” the test cases </a:t>
            </a:r>
          </a:p>
          <a:p>
            <a:pPr lvl="1"/>
            <a:r>
              <a:rPr lang="en-US" sz="1600" dirty="0" smtClean="0"/>
              <a:t>modifying legacy test cases to verify functionality is globalized</a:t>
            </a:r>
          </a:p>
          <a:p>
            <a:pPr lvl="2"/>
            <a:r>
              <a:rPr lang="en-US" sz="1600" i="1" dirty="0" smtClean="0"/>
              <a:t>Ensuring Unicode text can be handled successfully</a:t>
            </a:r>
          </a:p>
          <a:p>
            <a:pPr lvl="2"/>
            <a:r>
              <a:rPr lang="en-US" sz="1600" i="1" dirty="0" smtClean="0"/>
              <a:t>Ensuring Correct encodings are selected for text conversions</a:t>
            </a:r>
          </a:p>
          <a:p>
            <a:pPr lvl="2"/>
            <a:r>
              <a:rPr lang="en-US" sz="1600" i="1" dirty="0" smtClean="0"/>
              <a:t>Ensuring Culture specific settings are considered</a:t>
            </a:r>
          </a:p>
          <a:p>
            <a:pPr lvl="2">
              <a:buNone/>
            </a:pPr>
            <a:endParaRPr lang="en-US" sz="1600" i="1" dirty="0" smtClean="0"/>
          </a:p>
          <a:p>
            <a:r>
              <a:rPr lang="en-IN" dirty="0" smtClean="0">
                <a:latin typeface="Humnst777 BT" pitchFamily="34" charset="0"/>
              </a:rPr>
              <a:t>Prioritize the components to be tested</a:t>
            </a:r>
          </a:p>
          <a:p>
            <a:pPr marL="800100" lvl="1" indent="-342900">
              <a:buClr>
                <a:srgbClr val="009900"/>
              </a:buClr>
              <a:buFont typeface="Wingdings" pitchFamily="2" charset="2"/>
              <a:buChar char="v"/>
            </a:pPr>
            <a:r>
              <a:rPr lang="en-IN" sz="1600" dirty="0" smtClean="0">
                <a:latin typeface="Humnst777 BT" pitchFamily="34" charset="0"/>
              </a:rPr>
              <a:t>Some are more likely to have issues than others</a:t>
            </a:r>
          </a:p>
          <a:p>
            <a:pPr marL="800100" lvl="1" indent="-342900">
              <a:buClr>
                <a:srgbClr val="009900"/>
              </a:buClr>
              <a:buFont typeface="Wingdings" pitchFamily="2" charset="2"/>
              <a:buChar char="v"/>
            </a:pPr>
            <a:r>
              <a:rPr lang="en-IN" sz="1600" dirty="0" smtClean="0">
                <a:latin typeface="Humnst777 BT" pitchFamily="34" charset="0"/>
              </a:rPr>
              <a:t>Choose components that extensively handle text</a:t>
            </a:r>
          </a:p>
          <a:p>
            <a:pPr marL="800100" lvl="1" indent="-342900">
              <a:buClr>
                <a:srgbClr val="009900"/>
              </a:buClr>
              <a:buFont typeface="Wingdings" pitchFamily="2" charset="2"/>
              <a:buChar char="v"/>
            </a:pPr>
            <a:r>
              <a:rPr lang="en-IN" sz="1600" dirty="0" smtClean="0">
                <a:latin typeface="Humnst777 BT" pitchFamily="34" charset="0"/>
              </a:rPr>
              <a:t>Components that have many configurable parameters</a:t>
            </a:r>
          </a:p>
          <a:p>
            <a:pPr marL="800100" lvl="1" indent="-342900">
              <a:buClr>
                <a:srgbClr val="009900"/>
              </a:buClr>
              <a:buNone/>
            </a:pPr>
            <a:endParaRPr lang="en-IN" sz="1600" dirty="0" smtClean="0">
              <a:latin typeface="Humnst777 BT" pitchFamily="34" charset="0"/>
            </a:endParaRPr>
          </a:p>
          <a:p>
            <a:r>
              <a:rPr lang="en-IN" dirty="0" smtClean="0">
                <a:latin typeface="Humnst777 BT" pitchFamily="34" charset="0"/>
              </a:rPr>
              <a:t>Choose the Test Platform</a:t>
            </a:r>
          </a:p>
          <a:p>
            <a:pPr lvl="1">
              <a:buClr>
                <a:srgbClr val="FF9900"/>
              </a:buClr>
            </a:pPr>
            <a:r>
              <a:rPr lang="en-IN" sz="1600" dirty="0" smtClean="0">
                <a:latin typeface="Humnst777 BT" pitchFamily="34" charset="0"/>
              </a:rPr>
              <a:t>Ability to vary language and regional settings (Win-XP)</a:t>
            </a:r>
          </a:p>
          <a:p>
            <a:pPr lvl="1">
              <a:buClr>
                <a:srgbClr val="FF9900"/>
              </a:buClr>
            </a:pPr>
            <a:endParaRPr lang="en-IN" sz="1600" dirty="0" smtClean="0">
              <a:latin typeface="Humnst777 BT" pitchFamily="34" charset="0"/>
            </a:endParaRPr>
          </a:p>
          <a:p>
            <a:r>
              <a:rPr lang="en-IN" dirty="0" smtClean="0">
                <a:latin typeface="Humnst777 BT" pitchFamily="34" charset="0"/>
              </a:rPr>
              <a:t>Set up the Test Environment</a:t>
            </a:r>
          </a:p>
          <a:p>
            <a:endParaRPr lang="en-IN" dirty="0" smtClean="0">
              <a:latin typeface="Humnst777 BT" pitchFamily="34" charset="0"/>
            </a:endParaRPr>
          </a:p>
          <a:p>
            <a:r>
              <a:rPr lang="en-IN" dirty="0" smtClean="0">
                <a:latin typeface="Humnst777 BT" pitchFamily="34" charset="0"/>
              </a:rPr>
              <a:t>Globalize the Test data</a:t>
            </a:r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 smtClean="0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457200" y="2743200"/>
            <a:ext cx="830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9900"/>
              </a:buClr>
              <a:buFont typeface="Wingdings" pitchFamily="2" charset="2"/>
              <a:buChar char="v"/>
            </a:pPr>
            <a:endParaRPr lang="en-IN" sz="1600" b="0" dirty="0">
              <a:latin typeface="Humnst777 BT" pitchFamily="34" charset="0"/>
            </a:endParaRPr>
          </a:p>
        </p:txBody>
      </p:sp>
      <p:pic>
        <p:nvPicPr>
          <p:cNvPr id="6" name="Picture 5" descr="glo fun 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80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Globalization of the Test</a:t>
            </a:r>
            <a:endParaRPr lang="en-IN" smtClean="0"/>
          </a:p>
        </p:txBody>
      </p:sp>
      <p:pic>
        <p:nvPicPr>
          <p:cNvPr id="52226" name="Content Placeholder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990600"/>
            <a:ext cx="825500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89338"/>
            <a:ext cx="32766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Tests for Deployment &amp; General Functionality</a:t>
            </a:r>
            <a:endParaRPr lang="en-IN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Application setup under different language environments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to check for o/s UI language and Application language mismatches and other system  &amp; user locales etc.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Verifying General functionality with various system and user-locale settings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to eliminate unwanted locale dependencies 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Uninstalling the application with different locale settings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ensure that system-locale and user-locale settings are different from those at app installation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Tests for Text Handling</a:t>
            </a:r>
            <a:endParaRPr lang="en-IN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Text Input checks using different input locales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z="1600" smtClean="0"/>
              <a:t>Entering text switching between different keyboard layours 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Verifying ability to accept multi-lingual input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mtClean="0"/>
              <a:t>Clipboard operation checks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z="1600" smtClean="0"/>
              <a:t>Ensure multi-lingual text can be copied to &amp; from keyboard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Ensure cut and paste does not pose limitations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mtClean="0"/>
              <a:t>Verifying alignment of multilingual output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Ensuring text conversions between encodings do not cause buffer overflows, memory leaks etc.</a:t>
            </a:r>
          </a:p>
          <a:p>
            <a:endParaRPr lang="en-IN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Tests for Locale Awareness</a:t>
            </a:r>
            <a:endParaRPr lang="en-IN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Check for adherence to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Menus, Messages, Captions are displayed properly</a:t>
            </a:r>
          </a:p>
          <a:p>
            <a:pPr lvl="1">
              <a:lnSpc>
                <a:spcPct val="90000"/>
              </a:lnSpc>
              <a:buNone/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 Also messages in Event log, Error Messages, Tool tips etc.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AM/ PM symbols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Different time &amp; date formats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+</a:t>
            </a:r>
            <a:r>
              <a:rPr lang="en-US" sz="1600" dirty="0" err="1" smtClean="0"/>
              <a:t>ve</a:t>
            </a:r>
            <a:r>
              <a:rPr lang="en-US" sz="1600" dirty="0" smtClean="0"/>
              <a:t> and –</a:t>
            </a:r>
            <a:r>
              <a:rPr lang="en-US" sz="1600" dirty="0" err="1" smtClean="0"/>
              <a:t>ve</a:t>
            </a:r>
            <a:r>
              <a:rPr lang="en-US" sz="1600" dirty="0" smtClean="0"/>
              <a:t> number formats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Currency symbols </a:t>
            </a:r>
            <a:r>
              <a:rPr lang="en-US" sz="1600" dirty="0" err="1" smtClean="0"/>
              <a:t>hardcodings</a:t>
            </a:r>
            <a:r>
              <a:rPr lang="en-US" sz="1600" dirty="0" smtClean="0"/>
              <a:t> 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Verify that applications are not affected if the size of the shell font or screen resolution is changed.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Non-Textual resources (such as images and sounds) that must be localized, ensure clear rules and requirements are defined for the localization.</a:t>
            </a:r>
          </a:p>
          <a:p>
            <a:endParaRPr lang="en-IN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Pseudo Translation</a:t>
            </a:r>
            <a:endParaRPr lang="en-IN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What is Pseudo Translation?</a:t>
            </a:r>
          </a:p>
          <a:p>
            <a:pPr lvl="1"/>
            <a:r>
              <a:rPr lang="en-US" sz="1600" dirty="0" smtClean="0"/>
              <a:t>Testing a product’s localizability, </a:t>
            </a:r>
            <a:r>
              <a:rPr lang="en-US" sz="1600" dirty="0" err="1" smtClean="0"/>
              <a:t>i.e</a:t>
            </a:r>
            <a:r>
              <a:rPr lang="en-US" sz="1600" dirty="0" smtClean="0"/>
              <a:t>: whether it can be successfully localized or translated.</a:t>
            </a:r>
          </a:p>
          <a:p>
            <a:pPr lvl="1"/>
            <a:r>
              <a:rPr lang="en-US" sz="1600" dirty="0" smtClean="0"/>
              <a:t>Converts text (typically English ASCII text) to </a:t>
            </a:r>
            <a:r>
              <a:rPr lang="en-IN" sz="1600" dirty="0" smtClean="0"/>
              <a:t>non-random non-ASCII text algorithmically</a:t>
            </a:r>
            <a:endParaRPr lang="en-US" sz="16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What is it Good for ?</a:t>
            </a:r>
          </a:p>
          <a:p>
            <a:pPr lvl="1"/>
            <a:r>
              <a:rPr lang="en-IN" sz="1600" dirty="0" smtClean="0"/>
              <a:t>Testing localizability</a:t>
            </a:r>
          </a:p>
          <a:p>
            <a:pPr lvl="1"/>
            <a:r>
              <a:rPr lang="en-IN" sz="1600" dirty="0" smtClean="0"/>
              <a:t>Detecting hard-coded strings </a:t>
            </a:r>
          </a:p>
          <a:p>
            <a:pPr lvl="1"/>
            <a:r>
              <a:rPr lang="en-US" sz="1600" dirty="0" smtClean="0"/>
              <a:t>Detecting problems with resources and resource formats </a:t>
            </a:r>
            <a:endParaRPr lang="en-IN" sz="1600" dirty="0" smtClean="0"/>
          </a:p>
          <a:p>
            <a:pPr lvl="1"/>
            <a:r>
              <a:rPr lang="en-US" sz="1600" dirty="0" smtClean="0"/>
              <a:t>Detecting layout problems emanating from </a:t>
            </a:r>
            <a:r>
              <a:rPr lang="en-IN" sz="1600" dirty="0" smtClean="0"/>
              <a:t>length/height/font changes</a:t>
            </a:r>
          </a:p>
          <a:p>
            <a:pPr>
              <a:buFont typeface="Wingdings" pitchFamily="2" charset="2"/>
              <a:buNone/>
            </a:pPr>
            <a:endParaRPr lang="en-IN" sz="1800" dirty="0" smtClean="0"/>
          </a:p>
          <a:p>
            <a:r>
              <a:rPr lang="en-US" sz="1800" dirty="0" smtClean="0"/>
              <a:t>Is automated</a:t>
            </a:r>
          </a:p>
          <a:p>
            <a:pPr lvl="1"/>
            <a:r>
              <a:rPr lang="en-US" sz="1600" dirty="0" smtClean="0"/>
              <a:t>can be applied to a source text much more quickly </a:t>
            </a:r>
          </a:p>
          <a:p>
            <a:pPr lvl="1"/>
            <a:r>
              <a:rPr lang="en-US" sz="1600" dirty="0" smtClean="0"/>
              <a:t>produces results that are predictable following a particular pattern.</a:t>
            </a:r>
          </a:p>
          <a:p>
            <a:endParaRPr lang="en-US" sz="1800" dirty="0" smtClean="0"/>
          </a:p>
          <a:p>
            <a:endParaRPr lang="en-IN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029200"/>
          </a:xfrm>
        </p:spPr>
        <p:txBody>
          <a:bodyPr/>
          <a:lstStyle/>
          <a:p>
            <a:endParaRPr lang="en-US" sz="1400" smtClean="0"/>
          </a:p>
          <a:p>
            <a:r>
              <a:rPr lang="en-IN" sz="1400" smtClean="0"/>
              <a:t>Algorithmic Translation</a:t>
            </a:r>
          </a:p>
          <a:p>
            <a:pPr lvl="1"/>
            <a:r>
              <a:rPr lang="en-US" smtClean="0"/>
              <a:t>Maps code points using “ASCII Math</a:t>
            </a:r>
          </a:p>
          <a:p>
            <a:pPr lvl="1"/>
            <a:r>
              <a:rPr lang="en-US" smtClean="0"/>
              <a:t>Produces strings that are visibly “ASCII” but structurally multi-byte (in SJIS or UTF-8 for example) </a:t>
            </a:r>
          </a:p>
          <a:p>
            <a:pPr>
              <a:buFont typeface="Wingdings" pitchFamily="2" charset="2"/>
              <a:buNone/>
            </a:pPr>
            <a:endParaRPr lang="en-US" sz="1400" smtClean="0"/>
          </a:p>
          <a:p>
            <a:r>
              <a:rPr lang="en-IN" sz="1400" smtClean="0"/>
              <a:t>Mapped Translation</a:t>
            </a:r>
          </a:p>
          <a:p>
            <a:pPr lvl="1"/>
            <a:r>
              <a:rPr lang="en-US" smtClean="0"/>
              <a:t> Maps code points using a table (</a:t>
            </a:r>
            <a:r>
              <a:rPr lang="en-IN" smtClean="0"/>
              <a:t>• e -&gt; é )</a:t>
            </a:r>
            <a:endParaRPr lang="en-US" smtClean="0"/>
          </a:p>
          <a:p>
            <a:pPr>
              <a:buFont typeface="Wingdings" pitchFamily="2" charset="2"/>
              <a:buNone/>
            </a:pPr>
            <a:endParaRPr lang="en-US" sz="1400" smtClean="0"/>
          </a:p>
          <a:p>
            <a:r>
              <a:rPr lang="en-IN" sz="1400" smtClean="0"/>
              <a:t>Random Translation</a:t>
            </a:r>
          </a:p>
          <a:p>
            <a:pPr lvl="1"/>
            <a:r>
              <a:rPr lang="en-IN" smtClean="0"/>
              <a:t>Maps code points at random</a:t>
            </a:r>
          </a:p>
          <a:p>
            <a:pPr lvl="1"/>
            <a:r>
              <a:rPr lang="en-US" smtClean="0"/>
              <a:t>Replaces one character with different characters so that the same   string is rarely </a:t>
            </a:r>
            <a:r>
              <a:rPr lang="en-IN" smtClean="0"/>
              <a:t>the same twice.</a:t>
            </a:r>
          </a:p>
          <a:p>
            <a:pPr>
              <a:buFont typeface="Wingdings" pitchFamily="2" charset="2"/>
              <a:buNone/>
            </a:pPr>
            <a:endParaRPr lang="en-IN" sz="1400" smtClean="0"/>
          </a:p>
          <a:p>
            <a:r>
              <a:rPr lang="en-IN" sz="1400" smtClean="0"/>
              <a:t>Simulated Encoding</a:t>
            </a:r>
          </a:p>
          <a:p>
            <a:pPr lvl="1"/>
            <a:r>
              <a:rPr lang="en-IN" smtClean="0"/>
              <a:t>Generate encoding-based test string</a:t>
            </a:r>
          </a:p>
          <a:p>
            <a:pPr lvl="1"/>
            <a:r>
              <a:rPr lang="en-US" smtClean="0"/>
              <a:t>Replace an ASCII text buffer with a similarly sized and structured text in a given encoding (or using a given character repertoire).</a:t>
            </a:r>
          </a:p>
          <a:p>
            <a:pPr lvl="1"/>
            <a:endParaRPr lang="en-IN" smtClean="0"/>
          </a:p>
          <a:p>
            <a:r>
              <a:rPr lang="en-IN" sz="1400" smtClean="0"/>
              <a:t>Auto-Magical</a:t>
            </a:r>
          </a:p>
          <a:p>
            <a:pPr lvl="1"/>
            <a:r>
              <a:rPr lang="en-IN" smtClean="0"/>
              <a:t>Use a machine translation </a:t>
            </a:r>
            <a:r>
              <a:rPr lang="en-US" smtClean="0"/>
              <a:t>Web service or tool to make text in a given </a:t>
            </a:r>
            <a:r>
              <a:rPr lang="en-IN" smtClean="0"/>
              <a:t>language</a:t>
            </a:r>
            <a:endParaRPr lang="en-IN" sz="1200" smtClean="0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457200" y="4270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IN" sz="2400">
                <a:solidFill>
                  <a:srgbClr val="007CC3"/>
                </a:solidFill>
                <a:latin typeface="Humnst777 BT" pitchFamily="34" charset="0"/>
              </a:rPr>
              <a:t>Types of  Pseudo-Translation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References</a:t>
            </a:r>
            <a:br>
              <a:rPr lang="en-US" smtClean="0"/>
            </a:br>
            <a:endParaRPr lang="en-IN" smtClean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>
                <a:hlinkClick r:id="rId3"/>
              </a:rPr>
              <a:t>http://www.inter-locale.com</a:t>
            </a: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http://www.testingmentor.com</a:t>
            </a:r>
            <a:endParaRPr lang="en-IN" dirty="0" smtClean="0">
              <a:hlinkClick r:id="rId3"/>
            </a:endParaRPr>
          </a:p>
          <a:p>
            <a:pPr>
              <a:buNone/>
            </a:pPr>
            <a:endParaRPr lang="en-US" dirty="0" smtClean="0">
              <a:hlinkClick r:id="rId3"/>
            </a:endParaRPr>
          </a:p>
          <a:p>
            <a:r>
              <a:rPr lang="en-IN" dirty="0" smtClean="0">
                <a:hlinkClick r:id="rId4"/>
              </a:rPr>
              <a:t>http://quality-assurance-software-testing.blogspot.com/2005/09/localization-testing.html</a:t>
            </a:r>
            <a:endParaRPr lang="en-IN" dirty="0" smtClean="0">
              <a:hlinkClick r:id="rId3"/>
            </a:endParaRPr>
          </a:p>
          <a:p>
            <a:endParaRPr lang="en-IN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http://msdn.microsoft.com/en-us/goglobal/bb892890</a:t>
            </a:r>
          </a:p>
          <a:p>
            <a:endParaRPr lang="en-US" b="1" dirty="0" smtClean="0"/>
          </a:p>
          <a:p>
            <a:r>
              <a:rPr lang="en-US" dirty="0" smtClean="0">
                <a:hlinkClick r:id="rId5"/>
              </a:rPr>
              <a:t>http://msdn.microsoft.com/en-us/library/aa292086(v=vs.71).aspx</a:t>
            </a:r>
            <a:endParaRPr lang="en-US" dirty="0" smtClean="0"/>
          </a:p>
          <a:p>
            <a:endParaRPr lang="en-US" b="1" dirty="0" smtClean="0"/>
          </a:p>
          <a:p>
            <a:r>
              <a:rPr lang="en-IN" dirty="0" smtClean="0">
                <a:hlinkClick r:id="rId3"/>
              </a:rPr>
              <a:t>http://www.acclaro.com/software-globalization-testing-tips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IN" dirty="0" smtClean="0">
                <a:hlinkClick r:id="rId3"/>
              </a:rPr>
              <a:t>http://www.psqtconference.com/2004east/tracks/Tuesday/PSQTglob2.pdf 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/>
            </a:r>
            <a:br>
              <a:rPr lang="en-IN" dirty="0" smtClean="0"/>
            </a:br>
            <a:endParaRPr lang="en-IN" b="1" dirty="0" smtClean="0"/>
          </a:p>
          <a:p>
            <a:pPr>
              <a:buFont typeface="Wingdings" pitchFamily="2" charset="2"/>
              <a:buNone/>
            </a:pPr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IN" dirty="0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 </a:t>
            </a:r>
            <a:r>
              <a:rPr lang="en-US" sz="2800" dirty="0" err="1" smtClean="0"/>
              <a:t>Zylog</a:t>
            </a:r>
            <a:r>
              <a:rPr lang="en-US" sz="2800" dirty="0" smtClean="0"/>
              <a:t> – Brief Corporate Overview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Globalization </a:t>
            </a:r>
            <a:r>
              <a:rPr lang="en-US" sz="2800" dirty="0" smtClean="0"/>
              <a:t>Testing </a:t>
            </a:r>
          </a:p>
          <a:p>
            <a:pPr lvl="1" eaLnBrk="1" hangingPunct="1"/>
            <a:r>
              <a:rPr lang="en-US" sz="2400" dirty="0" smtClean="0"/>
              <a:t>What is it? </a:t>
            </a:r>
          </a:p>
          <a:p>
            <a:pPr lvl="1" eaLnBrk="1" hangingPunct="1"/>
            <a:r>
              <a:rPr lang="en-US" sz="2400" dirty="0" smtClean="0"/>
              <a:t>Why is it needed? </a:t>
            </a:r>
          </a:p>
          <a:p>
            <a:pPr lvl="1" eaLnBrk="1" hangingPunct="1"/>
            <a:r>
              <a:rPr lang="en-US" sz="2400" dirty="0" smtClean="0"/>
              <a:t>What does it involve? </a:t>
            </a:r>
          </a:p>
          <a:p>
            <a:pPr lvl="1" eaLnBrk="1" hangingPunct="1"/>
            <a:r>
              <a:rPr lang="en-US" sz="2400" dirty="0" smtClean="0"/>
              <a:t>How it is done? </a:t>
            </a:r>
          </a:p>
          <a:p>
            <a:pPr lvl="1" eaLnBrk="1" hangingPunct="1"/>
            <a:r>
              <a:rPr lang="en-US" sz="2400" dirty="0" smtClean="0"/>
              <a:t>Standard Steps</a:t>
            </a:r>
          </a:p>
          <a:p>
            <a:pPr lvl="1" eaLnBrk="1" hangingPunct="1"/>
            <a:r>
              <a:rPr lang="en-US" sz="2400" dirty="0" smtClean="0"/>
              <a:t>Sample tests</a:t>
            </a:r>
          </a:p>
          <a:p>
            <a:pPr lvl="1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600" dirty="0" smtClean="0"/>
              <a:t> </a:t>
            </a:r>
            <a:r>
              <a:rPr lang="en-US" sz="2600" dirty="0" smtClean="0"/>
              <a:t>Pseudo Translation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endParaRPr lang="en-IN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70037"/>
            <a:ext cx="343217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mohanshankar\Desktop\Slide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670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Globalization Step-by-Step</a:t>
            </a:r>
            <a:endParaRPr lang="en-IN" smtClean="0"/>
          </a:p>
        </p:txBody>
      </p:sp>
      <p:pic>
        <p:nvPicPr>
          <p:cNvPr id="47106" name="Picture 4" descr="step by st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73163"/>
            <a:ext cx="5653088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World Readiness Testing</a:t>
            </a:r>
            <a:endParaRPr lang="en-IN" smtClean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Internationalization of products is a continuous balancing act</a:t>
            </a:r>
          </a:p>
          <a:p>
            <a:r>
              <a:rPr lang="en-IN" dirty="0" smtClean="0"/>
              <a:t>Word readiness is not an easy task, cannot be taken for granted</a:t>
            </a:r>
          </a:p>
          <a:p>
            <a:r>
              <a:rPr lang="en-IN" dirty="0" smtClean="0"/>
              <a:t>The Level and effort is always grossly underestimated</a:t>
            </a:r>
          </a:p>
          <a:p>
            <a:r>
              <a:rPr lang="en-IN" dirty="0" smtClean="0"/>
              <a:t>The Level of effort required for creating a world-ready applications varies between markets/languages</a:t>
            </a:r>
          </a:p>
          <a:p>
            <a:r>
              <a:rPr lang="en-IN" dirty="0" smtClean="0"/>
              <a:t>Requires a methodical QA approach to certify s/w</a:t>
            </a:r>
          </a:p>
          <a:p>
            <a:endParaRPr lang="en-IN" dirty="0" smtClean="0"/>
          </a:p>
          <a:p>
            <a:pPr>
              <a:buFont typeface="Wingdings" pitchFamily="2" charset="2"/>
              <a:buNone/>
            </a:pPr>
            <a:r>
              <a:rPr lang="en-IN" b="1" dirty="0" smtClean="0"/>
              <a:t> Key Considerations</a:t>
            </a:r>
          </a:p>
          <a:p>
            <a:pPr>
              <a:buFont typeface="Wingdings" pitchFamily="2" charset="2"/>
              <a:buNone/>
            </a:pPr>
            <a:endParaRPr lang="en-IN" b="1" dirty="0" smtClean="0"/>
          </a:p>
          <a:p>
            <a:r>
              <a:rPr lang="en-IN" dirty="0" smtClean="0"/>
              <a:t>Data Encoding</a:t>
            </a:r>
          </a:p>
          <a:p>
            <a:r>
              <a:rPr lang="en-IN" dirty="0" smtClean="0"/>
              <a:t>Locale/Cultural Awareness</a:t>
            </a:r>
          </a:p>
          <a:p>
            <a:r>
              <a:rPr lang="en-IN" dirty="0" smtClean="0"/>
              <a:t>Input, Display, and Output</a:t>
            </a:r>
          </a:p>
          <a:p>
            <a:r>
              <a:rPr lang="en-IN" dirty="0" smtClean="0"/>
              <a:t>Multilingual User Interface (MUI)</a:t>
            </a:r>
          </a:p>
          <a:p>
            <a:r>
              <a:rPr lang="en-IN" dirty="0" smtClean="0"/>
              <a:t>Localizability</a:t>
            </a:r>
          </a:p>
          <a:p>
            <a:r>
              <a:rPr lang="en-IN" dirty="0" smtClean="0"/>
              <a:t>Localization</a:t>
            </a:r>
          </a:p>
          <a:p>
            <a:r>
              <a:rPr lang="en-IN" dirty="0" smtClean="0"/>
              <a:t>Testing for World-Readiness</a:t>
            </a:r>
          </a:p>
          <a:p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World-Ready Approach to Testing</a:t>
            </a:r>
            <a:endParaRPr lang="en-IN" smtClean="0"/>
          </a:p>
        </p:txBody>
      </p:sp>
      <p:pic>
        <p:nvPicPr>
          <p:cNvPr id="51202" name="Picture 5" descr="glo fun 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48006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BCA094-FC2F-478C-B075-90DC756AC8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Copyrights 2010 - ZSL </a:t>
            </a:r>
            <a:endParaRPr lang="en-US"/>
          </a:p>
        </p:txBody>
      </p:sp>
      <p:pic>
        <p:nvPicPr>
          <p:cNvPr id="7" name="Picture 6" descr="Zylog_logo_highresul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9840" y="152400"/>
            <a:ext cx="2651760" cy="929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09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Overview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397000"/>
          <a:ext cx="8883648" cy="1798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61216"/>
                <a:gridCol w="2961216"/>
                <a:gridCol w="2961216"/>
              </a:tblGrid>
              <a:tr h="3708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rgbClr val="0070C0"/>
                          </a:solidFill>
                        </a:rPr>
                        <a:t>  Founded</a:t>
                      </a: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 in 1995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  Listed in India (NSE/BSE)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  Located </a:t>
                      </a: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in</a:t>
                      </a: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 13 countries and    working with customers in 20 countries</a:t>
                      </a:r>
                    </a:p>
                  </a:txBody>
                  <a:tcPr marL="90144" marR="9014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rgbClr val="0070C0"/>
                          </a:solidFill>
                        </a:rPr>
                        <a:t>USD 410</a:t>
                      </a: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 million (FY11)</a:t>
                      </a:r>
                    </a:p>
                    <a:p>
                      <a:pPr marL="176213" indent="-176213">
                        <a:buFont typeface="Arial" pitchFamily="34" charset="0"/>
                        <a:buChar char="•"/>
                      </a:pP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50% of revenues from banking and telecom</a:t>
                      </a:r>
                    </a:p>
                    <a:p>
                      <a:pPr marL="176213" indent="-176213">
                        <a:buFont typeface="Arial" pitchFamily="34" charset="0"/>
                        <a:buChar char="•"/>
                      </a:pP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Headquartered in Edison, NJ</a:t>
                      </a:r>
                    </a:p>
                    <a:p>
                      <a:pPr marL="176213" indent="-176213">
                        <a:buFont typeface="Arial" pitchFamily="34" charset="0"/>
                        <a:buChar char="•"/>
                      </a:pP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200+ professionals working on BFSI products</a:t>
                      </a:r>
                      <a:endParaRPr lang="en-GB" sz="1600" b="0" dirty="0">
                        <a:solidFill>
                          <a:srgbClr val="0070C0"/>
                        </a:solidFill>
                      </a:endParaRPr>
                    </a:p>
                  </a:txBody>
                  <a:tcPr marL="90144" marR="9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rgbClr val="0070C0"/>
                          </a:solidFill>
                        </a:rPr>
                        <a:t>  3600 Professionals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en-GB" sz="16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Dedicated Focus on Mobility  Solutions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  150+ mobile computing team</a:t>
                      </a:r>
                      <a:endParaRPr lang="en-GB" sz="1600" b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176213" marR="0" lvl="0" indent="-176213" algn="l" defTabSz="12977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b="0" baseline="0" dirty="0" smtClean="0">
                          <a:solidFill>
                            <a:srgbClr val="0070C0"/>
                          </a:solidFill>
                        </a:rPr>
                        <a:t>ISO 9001 certified</a:t>
                      </a:r>
                    </a:p>
                  </a:txBody>
                  <a:tcPr marL="90144" marR="90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14" descr="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76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28600" y="3962400"/>
            <a:ext cx="2320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Ranked 68 amongst the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Top 500 Indian IT companies</a:t>
            </a:r>
          </a:p>
        </p:txBody>
      </p:sp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1" y="3733800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http://www.zylog.co.in/images/logos_0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429000"/>
            <a:ext cx="1371600" cy="98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8" descr="http://www.zylog.co.in/images/var_business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1" y="3505200"/>
            <a:ext cx="1905000" cy="59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28600" y="3276600"/>
            <a:ext cx="861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4648200"/>
            <a:ext cx="861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4696361"/>
            <a:ext cx="868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</a:rPr>
              <a:t>  10 years of experience in developing industry solutions in mobile computing for </a:t>
            </a:r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</a:rPr>
              <a:t>Banking, </a:t>
            </a:r>
          </a:p>
          <a:p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</a:rPr>
              <a:t>   Financial services, Telecom,   Logistics, Government and Healthcare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</a:rPr>
              <a:t>  Cost effective solutions delivered through Zylog’s Global Delivery Model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</a:rPr>
              <a:t>  Offshore Development Centres in </a:t>
            </a:r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</a:rPr>
              <a:t>Chennai, Bangalore and Hyderabad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70C0"/>
                </a:solidFill>
              </a:rPr>
              <a:t>  Dedicated R&amp;D Unit (IDEA Lab) for Value Added R&amp;D Services to the ISVs and SPs</a:t>
            </a:r>
            <a:endParaRPr lang="en-GB" sz="2000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C392-A86C-4DDD-809E-B4699CBFD963}" type="datetime1">
              <a:rPr lang="en-US" smtClean="0"/>
              <a:pPr/>
              <a:t>1/29/2011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A094-FC2F-478C-B075-90DC756AC8D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Copyrights 2010 - ZSL </a:t>
            </a:r>
            <a:endParaRPr lang="en-US"/>
          </a:p>
        </p:txBody>
      </p:sp>
      <p:pic>
        <p:nvPicPr>
          <p:cNvPr id="5" name="Picture 4" descr="Zylog_logo_highresul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9840" y="152400"/>
            <a:ext cx="2651760" cy="92964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" y="304800"/>
            <a:ext cx="56387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776" tIns="64889" rIns="129776" bIns="64889" anchor="ctr"/>
          <a:lstStyle/>
          <a:p>
            <a:pPr algn="l" eaLnBrk="0" hangingPunct="0">
              <a:defRPr/>
            </a:pPr>
            <a:r>
              <a:rPr lang="en-GB" sz="24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Portfolio of Solutions - Nutshell</a:t>
            </a:r>
            <a:endParaRPr lang="en-GB" sz="24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6" descr="PORTFOL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6" y="1219200"/>
            <a:ext cx="9023621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557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Globalized Software Development</a:t>
            </a:r>
            <a:endParaRPr lang="en-IN" dirty="0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</a:rPr>
              <a:t>Globalization: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process of developing a program whose features and code design are not solely based on a single language or locale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Write once – (expect to) run everywhere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Ability to foresee issues that would arise in an international context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</a:rPr>
              <a:t>Key Concepts</a:t>
            </a:r>
            <a:br>
              <a:rPr lang="en-US" b="1" dirty="0" smtClean="0">
                <a:solidFill>
                  <a:srgbClr val="000000"/>
                </a:solidFill>
              </a:rPr>
            </a:b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World Readiness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Conscious design choices ground up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Natural Language Support, Unicode etc.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Localization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Translations &amp; Customizations for a specific market</a:t>
            </a:r>
            <a:endParaRPr lang="en-IN" dirty="0" smtClean="0">
              <a:solidFill>
                <a:srgbClr val="000000"/>
              </a:solidFill>
            </a:endParaRPr>
          </a:p>
        </p:txBody>
      </p:sp>
      <p:pic>
        <p:nvPicPr>
          <p:cNvPr id="43011" name="Picture 2" descr="bb688112_i18n(en-us,MSDN_10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1400"/>
            <a:ext cx="436778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Globalization Step By Step</a:t>
            </a:r>
            <a:endParaRPr lang="en-IN" smtClean="0"/>
          </a:p>
        </p:txBody>
      </p:sp>
      <p:pic>
        <p:nvPicPr>
          <p:cNvPr id="48130" name="Picture 5" descr="globaliz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927100"/>
            <a:ext cx="8958262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and Character Display Considerations</a:t>
            </a:r>
            <a:endParaRPr lang="en-IN" dirty="0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334000"/>
          </a:xfrm>
        </p:spPr>
        <p:txBody>
          <a:bodyPr/>
          <a:lstStyle/>
          <a:p>
            <a:r>
              <a:rPr lang="en-IN" dirty="0" smtClean="0"/>
              <a:t>Computers assign numbers (code points) to represent letters. </a:t>
            </a:r>
          </a:p>
          <a:p>
            <a:endParaRPr lang="en-IN" dirty="0" smtClean="0"/>
          </a:p>
          <a:p>
            <a:r>
              <a:rPr lang="en-IN" dirty="0" smtClean="0"/>
              <a:t>100s of national and ISO standards in existence for computer encoding of modern language scripts. </a:t>
            </a:r>
          </a:p>
          <a:p>
            <a:endParaRPr lang="en-IN" dirty="0" smtClean="0"/>
          </a:p>
          <a:p>
            <a:r>
              <a:rPr lang="en-IN" dirty="0" smtClean="0"/>
              <a:t>Most legacy encodings are limited to 256 ( i.e., 28 ) code points.</a:t>
            </a:r>
          </a:p>
          <a:p>
            <a:endParaRPr lang="en-IN" dirty="0" smtClean="0"/>
          </a:p>
          <a:p>
            <a:r>
              <a:rPr lang="en-IN" sz="1600" dirty="0" smtClean="0"/>
              <a:t>This results in numerous problems. </a:t>
            </a:r>
          </a:p>
          <a:p>
            <a:pPr lvl="1">
              <a:buClr>
                <a:srgbClr val="FF9900"/>
              </a:buClr>
            </a:pPr>
            <a:r>
              <a:rPr lang="en-IN" sz="1600" dirty="0" smtClean="0"/>
              <a:t>Inadequate - 256 code points is not enough even for a single language, </a:t>
            </a:r>
          </a:p>
          <a:p>
            <a:pPr lvl="1">
              <a:buClr>
                <a:srgbClr val="FF9900"/>
              </a:buClr>
            </a:pPr>
            <a:r>
              <a:rPr lang="en-IN" sz="1600" dirty="0" smtClean="0"/>
              <a:t>Incompatible - code points representing letters in one national or ISO encoding will represent completely different letters in some other national or ISO encoding</a:t>
            </a:r>
          </a:p>
          <a:p>
            <a:pPr>
              <a:buClr>
                <a:srgbClr val="FF9900"/>
              </a:buClr>
            </a:pPr>
            <a:endParaRPr lang="en-IN" dirty="0" smtClean="0"/>
          </a:p>
          <a:p>
            <a:pPr>
              <a:buClr>
                <a:srgbClr val="FF9900"/>
              </a:buClr>
            </a:pPr>
            <a:r>
              <a:rPr lang="en-IN" dirty="0" smtClean="0"/>
              <a:t>LATIN "ù" in the Western European ISO-8859-1 becomes:</a:t>
            </a:r>
          </a:p>
          <a:p>
            <a:pPr lvl="1">
              <a:buClr>
                <a:srgbClr val="FF9900"/>
              </a:buClr>
            </a:pPr>
            <a:r>
              <a:rPr lang="en-IN" sz="1600" dirty="0" smtClean="0"/>
              <a:t>LATIN "ů" in the Central and Eastern European ISO-8859-2 encoding, </a:t>
            </a:r>
          </a:p>
          <a:p>
            <a:pPr lvl="1">
              <a:buClr>
                <a:srgbClr val="FF9900"/>
              </a:buClr>
            </a:pPr>
            <a:r>
              <a:rPr lang="en-IN" sz="1600" dirty="0" smtClean="0"/>
              <a:t>GREEK SMALL LETTER OMEGA "ω" in ISO-8859-7, </a:t>
            </a:r>
          </a:p>
          <a:p>
            <a:pPr lvl="1">
              <a:buClr>
                <a:srgbClr val="FF9900"/>
              </a:buClr>
            </a:pPr>
            <a:r>
              <a:rPr lang="en-IN" sz="1600" dirty="0" smtClean="0"/>
              <a:t>HEBREW LETTER SHIN "</a:t>
            </a:r>
            <a:r>
              <a:rPr lang="he-IL" sz="1600" dirty="0" smtClean="0"/>
              <a:t>ש</a:t>
            </a:r>
            <a:r>
              <a:rPr lang="en-IN" sz="1600" dirty="0" smtClean="0"/>
              <a:t>" in ISO-8859-8</a:t>
            </a:r>
          </a:p>
          <a:p>
            <a:pPr lvl="1">
              <a:buClr>
                <a:srgbClr val="FF9900"/>
              </a:buClr>
              <a:buNone/>
            </a:pPr>
            <a:endParaRPr lang="en-IN" sz="1600" dirty="0" smtClean="0"/>
          </a:p>
          <a:p>
            <a:pPr>
              <a:buClr>
                <a:srgbClr val="FF9900"/>
              </a:buClr>
            </a:pPr>
            <a:r>
              <a:rPr lang="en-IN" sz="1800" dirty="0" smtClean="0"/>
              <a:t>Could easily result in garbled emails, web pages, or databases!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Localization Considerations</a:t>
            </a:r>
            <a:endParaRPr lang="en-IN" smtClean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Calendar differences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Long, Short, year and month formats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Abbreviations and full names of months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Native name of calendar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Date / Time formatting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Tuesday, October 12, 1954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Spanish </a:t>
            </a:r>
            <a:r>
              <a:rPr lang="en-US" dirty="0" err="1" smtClean="0"/>
              <a:t>martes</a:t>
            </a:r>
            <a:r>
              <a:rPr lang="en-US" dirty="0" smtClean="0"/>
              <a:t> 12 de </a:t>
            </a:r>
            <a:r>
              <a:rPr lang="en-US" dirty="0" err="1" smtClean="0"/>
              <a:t>octubre</a:t>
            </a:r>
            <a:r>
              <a:rPr lang="en-US" dirty="0" smtClean="0"/>
              <a:t> de 1954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Currency formatting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Symbol, placement, -</a:t>
            </a:r>
            <a:r>
              <a:rPr lang="en-US" dirty="0" err="1" smtClean="0"/>
              <a:t>ve</a:t>
            </a:r>
            <a:r>
              <a:rPr lang="en-US" dirty="0" smtClean="0"/>
              <a:t> amt display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Number formatting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1,025 in U.S, 1.025 in Germany, In </a:t>
            </a:r>
            <a:r>
              <a:rPr lang="en-US" dirty="0" err="1" smtClean="0"/>
              <a:t>sweden</a:t>
            </a:r>
            <a:r>
              <a:rPr lang="en-US" dirty="0" smtClean="0"/>
              <a:t> separator is a space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-</a:t>
            </a:r>
            <a:r>
              <a:rPr lang="en-US" dirty="0" err="1" smtClean="0"/>
              <a:t>ve</a:t>
            </a:r>
            <a:r>
              <a:rPr lang="en-US" dirty="0" smtClean="0"/>
              <a:t> numbers : 527 -; -527, (527)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Addresses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Canada “M5R 3H5”; France “93200”, elsewhere “F-92300”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Taiwan considered as region by some nations, others as country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Telephone numbers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China – 1234 5678; France 01-23-45-67-89; Singapore 123 4567 (01) 234-5678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UK 01234 567890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Units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Distance, Weights, Volume, Temperature, Area etc.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Line &amp; Word breaks</a:t>
            </a:r>
          </a:p>
          <a:p>
            <a:pPr>
              <a:lnSpc>
                <a:spcPct val="90000"/>
              </a:lnSpc>
            </a:pPr>
            <a:endParaRPr lang="en-IN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1308</Words>
  <Application>Microsoft Office PowerPoint</Application>
  <PresentationFormat>On-screen Show (4:3)</PresentationFormat>
  <Paragraphs>277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 Design</vt:lpstr>
      <vt:lpstr>Custom Design</vt:lpstr>
      <vt:lpstr>1_Custom Design</vt:lpstr>
      <vt:lpstr>Slide 1</vt:lpstr>
      <vt:lpstr>Outline</vt:lpstr>
      <vt:lpstr>Slide 3</vt:lpstr>
      <vt:lpstr>Slide 4</vt:lpstr>
      <vt:lpstr>Slide 5</vt:lpstr>
      <vt:lpstr>Globalized Software Development</vt:lpstr>
      <vt:lpstr>Globalization Step By Step</vt:lpstr>
      <vt:lpstr>Text and Character Display Considerations</vt:lpstr>
      <vt:lpstr>Localization Considerations</vt:lpstr>
      <vt:lpstr>Locale Considerations</vt:lpstr>
      <vt:lpstr>World Readiness Testing</vt:lpstr>
      <vt:lpstr>Globalization Test Strategy </vt:lpstr>
      <vt:lpstr>Globalization of the Test</vt:lpstr>
      <vt:lpstr>Tests for Deployment &amp; General Functionality</vt:lpstr>
      <vt:lpstr>Tests for Text Handling</vt:lpstr>
      <vt:lpstr>Tests for Locale Awareness</vt:lpstr>
      <vt:lpstr>Pseudo Translation</vt:lpstr>
      <vt:lpstr>Slide 18</vt:lpstr>
      <vt:lpstr> References </vt:lpstr>
      <vt:lpstr>Slide 20</vt:lpstr>
      <vt:lpstr>Globalization Step-by-Step</vt:lpstr>
      <vt:lpstr>World Readiness Testing</vt:lpstr>
      <vt:lpstr>The World-Ready Approach to Testing</vt:lpstr>
    </vt:vector>
  </TitlesOfParts>
  <Company>ZSL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Karthick Kannan</dc:creator>
  <cp:lastModifiedBy>pradeepj</cp:lastModifiedBy>
  <cp:revision>1064</cp:revision>
  <dcterms:created xsi:type="dcterms:W3CDTF">2007-08-22T17:08:19Z</dcterms:created>
  <dcterms:modified xsi:type="dcterms:W3CDTF">2011-01-29T05:51:24Z</dcterms:modified>
</cp:coreProperties>
</file>